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lbert Sans" panose="020B0604020202020204" charset="0"/>
      <p:regular r:id="rId17"/>
      <p:bold r:id="rId18"/>
      <p:italic r:id="rId19"/>
      <p:boldItalic r:id="rId20"/>
    </p:embeddedFont>
    <p:embeddedFont>
      <p:font typeface="Albert Sans Medium" panose="020B060402020202020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Slab"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22e7cb81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a22e7cb8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055c4cb7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055c4cb7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22e7cb81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a22e7cb81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055c4cb76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055c4cb7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3efece82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a3efece8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2027532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a2027532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a055c4cb7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a055c4cb7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a22e7cb81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a22e7cb8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22e7cb8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22e7cb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22e7cb81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a22e7cb81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055c4cb7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a055c4cb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8e49072c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8e49072c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1f0c17f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1f0c17f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Group 11</a:t>
            </a:r>
            <a:endParaRPr b="1"/>
          </a:p>
          <a:p>
            <a:pPr marL="0" lvl="0" indent="0" algn="ctr" rtl="0">
              <a:spcBef>
                <a:spcPts val="0"/>
              </a:spcBef>
              <a:spcAft>
                <a:spcPts val="0"/>
              </a:spcAft>
              <a:buNone/>
            </a:pPr>
            <a:r>
              <a:rPr lang="en" sz="2400" b="1">
                <a:solidFill>
                  <a:schemeClr val="lt2"/>
                </a:solidFill>
              </a:rPr>
              <a:t>Charlottesville Tweets</a:t>
            </a:r>
            <a:endParaRPr sz="2400" b="1">
              <a:solidFill>
                <a:schemeClr val="lt2"/>
              </a:solidFill>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Rashad Seaborne, Alex Turse, Cici Brown, Rohan Ravulapalli, Prayank Srivastava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Qualitative Thoughts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1200"/>
              </a:spcAft>
              <a:buNone/>
            </a:pPr>
            <a:r>
              <a:rPr lang="en" b="1"/>
              <a:t>Q3: Qualitative thoughts</a:t>
            </a:r>
            <a:endParaRPr b="1"/>
          </a:p>
        </p:txBody>
      </p:sp>
      <p:sp>
        <p:nvSpPr>
          <p:cNvPr id="145" name="Google Shape;145;p23"/>
          <p:cNvSpPr txBox="1">
            <a:spLocks noGrp="1"/>
          </p:cNvSpPr>
          <p:nvPr>
            <p:ph type="body" idx="1"/>
          </p:nvPr>
        </p:nvSpPr>
        <p:spPr>
          <a:xfrm>
            <a:off x="387900" y="1489824"/>
            <a:ext cx="83682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Looking at the resulting data visualizations, we gained a clear understanding of public sentiment after this incident, which was mostly negative or neutral.</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Limitations included sheer size of the dataset, as it included thousands of tweet for each observed day. It made it a bit more complicated to create clear data visualizations. </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The sentiment analysis mostly validated expectations that we had for the tweets. We expected the majority of  tweets to be negative. </a:t>
            </a:r>
            <a:endParaRPr>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Conclusion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Conclusion</a:t>
            </a:r>
            <a:endParaRPr b="1"/>
          </a:p>
        </p:txBody>
      </p:sp>
      <p:sp>
        <p:nvSpPr>
          <p:cNvPr id="156" name="Google Shape;156;p25"/>
          <p:cNvSpPr txBox="1">
            <a:spLocks noGrp="1"/>
          </p:cNvSpPr>
          <p:nvPr>
            <p:ph type="body" idx="1"/>
          </p:nvPr>
        </p:nvSpPr>
        <p:spPr>
          <a:xfrm>
            <a:off x="387900" y="1489824"/>
            <a:ext cx="83682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Future work for this project could include looking at similar events that have taken place in recent years in the United States. We could create new datasets that include tweets written in the following days of those events, and see if they follow the same trend as the #charlottesville tweets. Questions to answer for this further research would be if the public sentiment would be the same for other major events. Are there topics to look that are centered on other issues, like climate change or MeToo? Did events in these categories amass the same amount of public attention?</a:t>
            </a:r>
            <a:endParaRPr>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 You for Your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Context</a:t>
            </a:r>
            <a:endParaRPr b="1"/>
          </a:p>
        </p:txBody>
      </p:sp>
      <p:sp>
        <p:nvSpPr>
          <p:cNvPr id="70" name="Google Shape;70;p14"/>
          <p:cNvSpPr txBox="1">
            <a:spLocks noGrp="1"/>
          </p:cNvSpPr>
          <p:nvPr>
            <p:ph type="body" idx="1"/>
          </p:nvPr>
        </p:nvSpPr>
        <p:spPr>
          <a:xfrm>
            <a:off x="387900" y="1489825"/>
            <a:ext cx="3430800" cy="3078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Data from tweets with/in response to #charlottesville </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From August 15th - 18th, 2017</a:t>
            </a:r>
            <a:endParaRPr>
              <a:latin typeface="Albert Sans"/>
              <a:ea typeface="Albert Sans"/>
              <a:cs typeface="Albert Sans"/>
              <a:sym typeface="Albert Sans"/>
            </a:endParaRPr>
          </a:p>
          <a:p>
            <a:pPr marL="457200" lvl="0" indent="-342900" algn="l" rtl="0">
              <a:spcBef>
                <a:spcPts val="0"/>
              </a:spcBef>
              <a:spcAft>
                <a:spcPts val="0"/>
              </a:spcAft>
              <a:buSzPts val="1800"/>
              <a:buFont typeface="Albert Sans"/>
              <a:buChar char="●"/>
            </a:pPr>
            <a:r>
              <a:rPr lang="en">
                <a:latin typeface="Albert Sans"/>
                <a:ea typeface="Albert Sans"/>
                <a:cs typeface="Albert Sans"/>
                <a:sym typeface="Albert Sans"/>
              </a:rPr>
              <a:t>A few days after the Unite the Right rally in Charlottesville, VA. </a:t>
            </a:r>
            <a:endParaRPr>
              <a:latin typeface="Albert Sans"/>
              <a:ea typeface="Albert Sans"/>
              <a:cs typeface="Albert Sans"/>
              <a:sym typeface="Albert Sans"/>
            </a:endParaRPr>
          </a:p>
        </p:txBody>
      </p:sp>
      <p:sp>
        <p:nvSpPr>
          <p:cNvPr id="71" name="Google Shape;71;p14"/>
          <p:cNvSpPr/>
          <p:nvPr/>
        </p:nvSpPr>
        <p:spPr>
          <a:xfrm>
            <a:off x="4097226" y="955699"/>
            <a:ext cx="3574500" cy="2307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2" name="Google Shape;72;p14"/>
          <p:cNvSpPr/>
          <p:nvPr/>
        </p:nvSpPr>
        <p:spPr>
          <a:xfrm>
            <a:off x="5208471" y="1885806"/>
            <a:ext cx="3574500" cy="2307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73" name="Google Shape;73;p1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4058250" y="955700"/>
            <a:ext cx="4911375" cy="327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Q1: Qualitative thoughts</a:t>
            </a:r>
            <a:endParaRPr b="1"/>
          </a:p>
        </p:txBody>
      </p:sp>
      <p:sp>
        <p:nvSpPr>
          <p:cNvPr id="79" name="Google Shape;79;p15"/>
          <p:cNvSpPr txBox="1">
            <a:spLocks noGrp="1"/>
          </p:cNvSpPr>
          <p:nvPr>
            <p:ph type="body" idx="1"/>
          </p:nvPr>
        </p:nvSpPr>
        <p:spPr>
          <a:xfrm>
            <a:off x="387900" y="1489825"/>
            <a:ext cx="8368200" cy="33258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Font typeface="Albert Sans"/>
              <a:buChar char="●"/>
            </a:pPr>
            <a:r>
              <a:rPr lang="en">
                <a:latin typeface="Albert Sans"/>
                <a:ea typeface="Albert Sans"/>
                <a:cs typeface="Albert Sans"/>
                <a:sym typeface="Albert Sans"/>
              </a:rPr>
              <a:t>As young people living in the United States, most of us were in high school when this event took place in Charlottesville. It really opened our eyes to parts of the political climate of the country in 2017. </a:t>
            </a:r>
            <a:endParaRPr>
              <a:latin typeface="Albert Sans"/>
              <a:ea typeface="Albert Sans"/>
              <a:cs typeface="Albert Sans"/>
              <a:sym typeface="Albert Sans"/>
            </a:endParaRPr>
          </a:p>
          <a:p>
            <a:pPr marL="457200" lvl="0" indent="0" algn="l" rtl="0">
              <a:spcBef>
                <a:spcPts val="1200"/>
              </a:spcBef>
              <a:spcAft>
                <a:spcPts val="0"/>
              </a:spcAft>
              <a:buNone/>
            </a:pPr>
            <a:endParaRPr>
              <a:latin typeface="Albert Sans"/>
              <a:ea typeface="Albert Sans"/>
              <a:cs typeface="Albert Sans"/>
              <a:sym typeface="Albert Sans"/>
            </a:endParaRPr>
          </a:p>
          <a:p>
            <a:pPr marL="457200" lvl="0" indent="-334327" algn="l" rtl="0">
              <a:spcBef>
                <a:spcPts val="1200"/>
              </a:spcBef>
              <a:spcAft>
                <a:spcPts val="0"/>
              </a:spcAft>
              <a:buSzPct val="100000"/>
              <a:buFont typeface="Albert Sans"/>
              <a:buChar char="●"/>
            </a:pPr>
            <a:r>
              <a:rPr lang="en">
                <a:latin typeface="Albert Sans"/>
                <a:ea typeface="Albert Sans"/>
                <a:cs typeface="Albert Sans"/>
                <a:sym typeface="Albert Sans"/>
              </a:rPr>
              <a:t>Due to this, we would like to gain an analytical understanding of what people were talking about right after the rally in Charlottesville, as well as summarize public sentiment right after the event.</a:t>
            </a:r>
            <a:endParaRPr>
              <a:latin typeface="Albert Sans"/>
              <a:ea typeface="Albert Sans"/>
              <a:cs typeface="Albert Sans"/>
              <a:sym typeface="Albert Sans"/>
            </a:endParaRPr>
          </a:p>
          <a:p>
            <a:pPr marL="457200" lvl="0" indent="0" algn="l" rtl="0">
              <a:spcBef>
                <a:spcPts val="1200"/>
              </a:spcBef>
              <a:spcAft>
                <a:spcPts val="0"/>
              </a:spcAft>
              <a:buNone/>
            </a:pPr>
            <a:endParaRPr>
              <a:latin typeface="Albert Sans"/>
              <a:ea typeface="Albert Sans"/>
              <a:cs typeface="Albert Sans"/>
              <a:sym typeface="Albert Sans"/>
            </a:endParaRPr>
          </a:p>
          <a:p>
            <a:pPr marL="457200" lvl="0" indent="-334327" algn="l" rtl="0">
              <a:spcBef>
                <a:spcPts val="1200"/>
              </a:spcBef>
              <a:spcAft>
                <a:spcPts val="0"/>
              </a:spcAft>
              <a:buSzPct val="100000"/>
              <a:buFont typeface="Albert Sans"/>
              <a:buChar char="●"/>
            </a:pPr>
            <a:r>
              <a:rPr lang="en">
                <a:latin typeface="Albert Sans"/>
                <a:ea typeface="Albert Sans"/>
                <a:cs typeface="Albert Sans"/>
                <a:sym typeface="Albert Sans"/>
              </a:rPr>
              <a:t>Was it mostly skewed one way or the other? Or was there an even mix of emotions represented in the tweets that we will be looking at?</a:t>
            </a:r>
            <a:endParaRPr>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Data</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Q2: Charlottesville Tweets Data Set</a:t>
            </a:r>
            <a:endParaRPr b="1"/>
          </a:p>
        </p:txBody>
      </p:sp>
      <p:sp>
        <p:nvSpPr>
          <p:cNvPr id="90" name="Google Shape;90;p17"/>
          <p:cNvSpPr txBox="1">
            <a:spLocks noGrp="1"/>
          </p:cNvSpPr>
          <p:nvPr>
            <p:ph type="body" idx="1"/>
          </p:nvPr>
        </p:nvSpPr>
        <p:spPr>
          <a:xfrm>
            <a:off x="594500" y="1560075"/>
            <a:ext cx="3773400" cy="14040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Variables:</a:t>
            </a:r>
            <a:endParaRPr b="1"/>
          </a:p>
          <a:p>
            <a:pPr marL="457200" lvl="0" indent="-317500" algn="l" rtl="0">
              <a:spcBef>
                <a:spcPts val="1200"/>
              </a:spcBef>
              <a:spcAft>
                <a:spcPts val="0"/>
              </a:spcAft>
              <a:buSzPts val="1400"/>
              <a:buChar char="-"/>
            </a:pPr>
            <a:r>
              <a:rPr lang="en" sz="1400"/>
              <a:t>Text</a:t>
            </a:r>
            <a:endParaRPr sz="1400"/>
          </a:p>
          <a:p>
            <a:pPr marL="457200" lvl="0" indent="-317500" algn="l" rtl="0">
              <a:spcBef>
                <a:spcPts val="0"/>
              </a:spcBef>
              <a:spcAft>
                <a:spcPts val="0"/>
              </a:spcAft>
              <a:buSzPts val="1400"/>
              <a:buChar char="-"/>
            </a:pPr>
            <a:r>
              <a:rPr lang="en" sz="1400"/>
              <a:t>Date</a:t>
            </a:r>
            <a:endParaRPr sz="1400"/>
          </a:p>
          <a:p>
            <a:pPr marL="457200" lvl="0" indent="-317500" algn="l" rtl="0">
              <a:spcBef>
                <a:spcPts val="0"/>
              </a:spcBef>
              <a:spcAft>
                <a:spcPts val="0"/>
              </a:spcAft>
              <a:buSzPts val="1400"/>
              <a:buChar char="-"/>
            </a:pPr>
            <a:r>
              <a:rPr lang="en" sz="1400"/>
              <a:t>Tags</a:t>
            </a:r>
            <a:endParaRPr sz="1400"/>
          </a:p>
        </p:txBody>
      </p:sp>
      <p:sp>
        <p:nvSpPr>
          <p:cNvPr id="91" name="Google Shape;91;p17"/>
          <p:cNvSpPr txBox="1">
            <a:spLocks noGrp="1"/>
          </p:cNvSpPr>
          <p:nvPr>
            <p:ph type="body" idx="1"/>
          </p:nvPr>
        </p:nvSpPr>
        <p:spPr>
          <a:xfrm>
            <a:off x="588550" y="3301950"/>
            <a:ext cx="7966800" cy="15528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b="1"/>
              <a:t>Data Management &amp; Cleaning</a:t>
            </a:r>
            <a:endParaRPr b="1"/>
          </a:p>
          <a:p>
            <a:pPr marL="0" lvl="0" indent="0" algn="l" rtl="0">
              <a:spcBef>
                <a:spcPts val="1200"/>
              </a:spcBef>
              <a:spcAft>
                <a:spcPts val="0"/>
              </a:spcAft>
              <a:buNone/>
            </a:pPr>
            <a:r>
              <a:rPr lang="en" sz="1480"/>
              <a:t>Isolate text and variables (listed above) from 25 original variables. </a:t>
            </a:r>
            <a:r>
              <a:rPr lang="en"/>
              <a:t> </a:t>
            </a:r>
            <a:endParaRPr/>
          </a:p>
          <a:p>
            <a:pPr marL="0" lvl="0" indent="0" algn="l" rtl="0">
              <a:spcBef>
                <a:spcPts val="1200"/>
              </a:spcBef>
              <a:spcAft>
                <a:spcPts val="0"/>
              </a:spcAft>
              <a:buNone/>
            </a:pPr>
            <a:r>
              <a:rPr lang="en" sz="1500"/>
              <a:t>Remove stop-words, special characters (emoji), convert to lowercase</a:t>
            </a:r>
            <a:endParaRPr sz="1500"/>
          </a:p>
          <a:p>
            <a:pPr marL="0" lvl="0" indent="0" algn="l" rtl="0">
              <a:spcBef>
                <a:spcPts val="1200"/>
              </a:spcBef>
              <a:spcAft>
                <a:spcPts val="0"/>
              </a:spcAft>
              <a:buNone/>
            </a:pPr>
            <a:r>
              <a:rPr lang="en" sz="1500"/>
              <a:t>Randomly sample 500-1000 tweets*</a:t>
            </a:r>
            <a:endParaRPr sz="1500"/>
          </a:p>
          <a:p>
            <a:pPr marL="0" lvl="0" indent="0" algn="l" rtl="0">
              <a:spcBef>
                <a:spcPts val="1200"/>
              </a:spcBef>
              <a:spcAft>
                <a:spcPts val="1200"/>
              </a:spcAft>
              <a:buNone/>
            </a:pPr>
            <a:r>
              <a:rPr lang="en" sz="1113" i="1">
                <a:solidFill>
                  <a:schemeClr val="lt2"/>
                </a:solidFill>
              </a:rPr>
              <a:t>*This step is not always necessary, due to processing resources though we decided it best to sample the data set.</a:t>
            </a:r>
            <a:endParaRPr sz="1113" i="1">
              <a:solidFill>
                <a:schemeClr val="lt2"/>
              </a:solidFill>
            </a:endParaRPr>
          </a:p>
        </p:txBody>
      </p:sp>
      <p:sp>
        <p:nvSpPr>
          <p:cNvPr id="92" name="Google Shape;92;p17"/>
          <p:cNvSpPr txBox="1">
            <a:spLocks noGrp="1"/>
          </p:cNvSpPr>
          <p:nvPr>
            <p:ph type="body" idx="1"/>
          </p:nvPr>
        </p:nvSpPr>
        <p:spPr>
          <a:xfrm>
            <a:off x="4782050" y="1560075"/>
            <a:ext cx="3773400" cy="14040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b="1"/>
              <a:t>Observations:</a:t>
            </a:r>
            <a:endParaRPr b="1"/>
          </a:p>
          <a:p>
            <a:pPr marL="457200" lvl="0" indent="-317500" algn="l" rtl="0">
              <a:spcBef>
                <a:spcPts val="1200"/>
              </a:spcBef>
              <a:spcAft>
                <a:spcPts val="0"/>
              </a:spcAft>
              <a:buSzPts val="1400"/>
              <a:buChar char="-"/>
            </a:pPr>
            <a:r>
              <a:rPr lang="en" sz="1400"/>
              <a:t>Tweets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Data Summaries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0" y="0"/>
            <a:ext cx="31194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1: Term Frequency</a:t>
            </a:r>
            <a:endParaRPr sz="1800" b="1">
              <a:solidFill>
                <a:schemeClr val="dk1"/>
              </a:solidFill>
              <a:latin typeface="Roboto Slab"/>
              <a:ea typeface="Roboto Slab"/>
              <a:cs typeface="Roboto Slab"/>
              <a:sym typeface="Roboto Slab"/>
            </a:endParaRPr>
          </a:p>
        </p:txBody>
      </p:sp>
      <p:sp>
        <p:nvSpPr>
          <p:cNvPr id="103" name="Google Shape;103;p19"/>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04" name="Google Shape;104;p19"/>
          <p:cNvSpPr txBox="1"/>
          <p:nvPr/>
        </p:nvSpPr>
        <p:spPr>
          <a:xfrm>
            <a:off x="220725" y="982800"/>
            <a:ext cx="2241000" cy="31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05" name="Google Shape;105;p19"/>
          <p:cNvSpPr txBox="1"/>
          <p:nvPr/>
        </p:nvSpPr>
        <p:spPr>
          <a:xfrm>
            <a:off x="348125" y="1146050"/>
            <a:ext cx="2061300" cy="3443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Other than </a:t>
            </a:r>
            <a:r>
              <a:rPr lang="en" b="1">
                <a:solidFill>
                  <a:schemeClr val="dk1"/>
                </a:solidFill>
                <a:latin typeface="Albert Sans"/>
                <a:ea typeface="Albert Sans"/>
                <a:cs typeface="Albert Sans"/>
                <a:sym typeface="Albert Sans"/>
              </a:rPr>
              <a:t>“Charlottesville” </a:t>
            </a:r>
            <a:r>
              <a:rPr lang="en">
                <a:solidFill>
                  <a:schemeClr val="dk1"/>
                </a:solidFill>
                <a:latin typeface="Albert Sans"/>
                <a:ea typeface="Albert Sans"/>
                <a:cs typeface="Albert Sans"/>
                <a:sym typeface="Albert Sans"/>
              </a:rPr>
              <a:t>many tweets contained the following text with their corresponding percentage* of the total text: </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“Trump” : 16.4 %</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“Violence” : 6.5%</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a:solidFill>
                  <a:schemeClr val="dk1"/>
                </a:solidFill>
                <a:latin typeface="Albert Sans"/>
                <a:ea typeface="Albert Sans"/>
                <a:cs typeface="Albert Sans"/>
                <a:sym typeface="Albert Sans"/>
              </a:rPr>
              <a:t>“Hate” : 4%</a:t>
            </a:r>
            <a:endParaRPr>
              <a:solidFill>
                <a:schemeClr val="dk1"/>
              </a:solidFill>
              <a:latin typeface="Albert Sans"/>
              <a:ea typeface="Albert Sans"/>
              <a:cs typeface="Albert Sans"/>
              <a:sym typeface="Albert Sans"/>
            </a:endParaRPr>
          </a:p>
          <a:p>
            <a:pPr marL="0" lvl="0" indent="0" algn="l" rtl="0">
              <a:spcBef>
                <a:spcPts val="0"/>
              </a:spcBef>
              <a:spcAft>
                <a:spcPts val="0"/>
              </a:spcAft>
              <a:buNone/>
            </a:pPr>
            <a:endParaRPr sz="600">
              <a:solidFill>
                <a:schemeClr val="dk1"/>
              </a:solidFill>
              <a:latin typeface="Albert Sans"/>
              <a:ea typeface="Albert Sans"/>
              <a:cs typeface="Albert Sans"/>
              <a:sym typeface="Albert Sans"/>
            </a:endParaRPr>
          </a:p>
          <a:p>
            <a:pPr marL="0" lvl="0" indent="0" algn="l" rtl="0">
              <a:spcBef>
                <a:spcPts val="0"/>
              </a:spcBef>
              <a:spcAft>
                <a:spcPts val="0"/>
              </a:spcAft>
              <a:buNone/>
            </a:pPr>
            <a:endParaRPr>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800">
                <a:solidFill>
                  <a:schemeClr val="dk1"/>
                </a:solidFill>
                <a:latin typeface="Albert Sans"/>
                <a:ea typeface="Albert Sans"/>
                <a:cs typeface="Albert Sans"/>
                <a:sym typeface="Albert Sans"/>
              </a:rPr>
              <a:t>*It should be noted that these percentages are of the total words that are not “charlottesville” in the top 20</a:t>
            </a:r>
            <a:endParaRPr sz="800">
              <a:solidFill>
                <a:schemeClr val="dk1"/>
              </a:solidFill>
              <a:latin typeface="Albert Sans"/>
              <a:ea typeface="Albert Sans"/>
              <a:cs typeface="Albert Sans"/>
              <a:sym typeface="Albert Sans"/>
            </a:endParaRPr>
          </a:p>
        </p:txBody>
      </p:sp>
      <p:pic>
        <p:nvPicPr>
          <p:cNvPr id="106" name="Google Shape;106;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26200" y="497600"/>
            <a:ext cx="5839200" cy="4216237"/>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0" y="0"/>
            <a:ext cx="31194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2: Sentiment Analysis</a:t>
            </a:r>
            <a:endParaRPr sz="1800" b="1">
              <a:solidFill>
                <a:schemeClr val="dk1"/>
              </a:solidFill>
              <a:latin typeface="Roboto Slab"/>
              <a:ea typeface="Roboto Slab"/>
              <a:cs typeface="Roboto Slab"/>
              <a:sym typeface="Roboto Slab"/>
            </a:endParaRPr>
          </a:p>
        </p:txBody>
      </p:sp>
      <p:pic>
        <p:nvPicPr>
          <p:cNvPr id="112" name="Google Shape;112;p2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4206240" y="508450"/>
            <a:ext cx="4716825" cy="4126601"/>
          </a:xfrm>
          <a:prstGeom prst="rect">
            <a:avLst/>
          </a:prstGeom>
          <a:noFill/>
          <a:ln w="38100" cap="flat" cmpd="sng">
            <a:solidFill>
              <a:schemeClr val="accent1"/>
            </a:solidFill>
            <a:prstDash val="solid"/>
            <a:round/>
            <a:headEnd type="none" w="sm" len="sm"/>
            <a:tailEnd type="none" w="sm" len="sm"/>
          </a:ln>
        </p:spPr>
      </p:pic>
      <p:sp>
        <p:nvSpPr>
          <p:cNvPr id="113" name="Google Shape;113;p20"/>
          <p:cNvSpPr txBox="1"/>
          <p:nvPr/>
        </p:nvSpPr>
        <p:spPr>
          <a:xfrm>
            <a:off x="0" y="594350"/>
            <a:ext cx="2551800" cy="1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14" name="Google Shape;114;p20"/>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500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15" name="Google Shape;115;p20"/>
          <p:cNvSpPr txBox="1"/>
          <p:nvPr/>
        </p:nvSpPr>
        <p:spPr>
          <a:xfrm>
            <a:off x="348125" y="1155150"/>
            <a:ext cx="3230400" cy="2833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5000"/>
              </a:lnSpc>
              <a:spcBef>
                <a:spcPts val="0"/>
              </a:spcBef>
              <a:spcAft>
                <a:spcPts val="0"/>
              </a:spcAft>
              <a:buNone/>
            </a:pPr>
            <a:r>
              <a:rPr lang="en">
                <a:solidFill>
                  <a:srgbClr val="FFFFFF"/>
                </a:solidFill>
                <a:latin typeface="Albert Sans Medium"/>
                <a:ea typeface="Albert Sans Medium"/>
                <a:cs typeface="Albert Sans Medium"/>
                <a:sym typeface="Albert Sans Medium"/>
              </a:rPr>
              <a:t>The </a:t>
            </a:r>
            <a:r>
              <a:rPr lang="en" b="1">
                <a:solidFill>
                  <a:srgbClr val="FFFFFF"/>
                </a:solidFill>
                <a:latin typeface="Albert Sans"/>
                <a:ea typeface="Albert Sans"/>
                <a:cs typeface="Albert Sans"/>
                <a:sym typeface="Albert Sans"/>
              </a:rPr>
              <a:t>majority</a:t>
            </a:r>
            <a:r>
              <a:rPr lang="en">
                <a:solidFill>
                  <a:srgbClr val="FFFFFF"/>
                </a:solidFill>
                <a:latin typeface="Albert Sans Medium"/>
                <a:ea typeface="Albert Sans Medium"/>
                <a:cs typeface="Albert Sans Medium"/>
                <a:sym typeface="Albert Sans Medium"/>
              </a:rPr>
              <a:t> of tweets with #Charlottesville had a </a:t>
            </a:r>
            <a:r>
              <a:rPr lang="en" b="1">
                <a:solidFill>
                  <a:srgbClr val="FFFFFF"/>
                </a:solidFill>
                <a:latin typeface="Albert Sans"/>
                <a:ea typeface="Albert Sans"/>
                <a:cs typeface="Albert Sans"/>
                <a:sym typeface="Albert Sans"/>
              </a:rPr>
              <a:t>negative</a:t>
            </a:r>
            <a:r>
              <a:rPr lang="en">
                <a:solidFill>
                  <a:srgbClr val="FFFFFF"/>
                </a:solidFill>
                <a:latin typeface="Albert Sans Medium"/>
                <a:ea typeface="Albert Sans Medium"/>
                <a:cs typeface="Albert Sans Medium"/>
                <a:sym typeface="Albert Sans Medium"/>
              </a:rPr>
              <a:t> or </a:t>
            </a:r>
            <a:r>
              <a:rPr lang="en" b="1">
                <a:solidFill>
                  <a:srgbClr val="FFFFFF"/>
                </a:solidFill>
                <a:latin typeface="Albert Sans"/>
                <a:ea typeface="Albert Sans"/>
                <a:cs typeface="Albert Sans"/>
                <a:sym typeface="Albert Sans"/>
              </a:rPr>
              <a:t>neutral</a:t>
            </a:r>
            <a:r>
              <a:rPr lang="en">
                <a:solidFill>
                  <a:srgbClr val="FFFFFF"/>
                </a:solidFill>
                <a:latin typeface="Albert Sans Medium"/>
                <a:ea typeface="Albert Sans Medium"/>
                <a:cs typeface="Albert Sans Medium"/>
                <a:sym typeface="Albert Sans Medium"/>
              </a:rPr>
              <a:t> sentiment, suggesting that many users were </a:t>
            </a:r>
            <a:r>
              <a:rPr lang="en" b="1">
                <a:solidFill>
                  <a:srgbClr val="FFFFFF"/>
                </a:solidFill>
                <a:latin typeface="Albert Sans"/>
                <a:ea typeface="Albert Sans"/>
                <a:cs typeface="Albert Sans"/>
                <a:sym typeface="Albert Sans"/>
              </a:rPr>
              <a:t>upset</a:t>
            </a:r>
            <a:r>
              <a:rPr lang="en">
                <a:solidFill>
                  <a:srgbClr val="FFFFFF"/>
                </a:solidFill>
                <a:latin typeface="Albert Sans Medium"/>
                <a:ea typeface="Albert Sans Medium"/>
                <a:cs typeface="Albert Sans Medium"/>
                <a:sym typeface="Albert Sans Medium"/>
              </a:rPr>
              <a:t> during that time.</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p:nvPr/>
        </p:nvSpPr>
        <p:spPr>
          <a:xfrm>
            <a:off x="291675" y="956175"/>
            <a:ext cx="4382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1" name="Google Shape;121;p21"/>
          <p:cNvSpPr txBox="1"/>
          <p:nvPr/>
        </p:nvSpPr>
        <p:spPr>
          <a:xfrm>
            <a:off x="1725" y="0"/>
            <a:ext cx="4079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Roboto Slab"/>
                <a:ea typeface="Roboto Slab"/>
                <a:cs typeface="Roboto Slab"/>
                <a:sym typeface="Roboto Slab"/>
              </a:rPr>
              <a:t>Summary 3: MDS plot of Tweets (Charlottesville, August 2015)</a:t>
            </a:r>
            <a:endParaRPr sz="1800" b="1">
              <a:solidFill>
                <a:schemeClr val="dk1"/>
              </a:solidFill>
              <a:latin typeface="Roboto Slab"/>
              <a:ea typeface="Roboto Slab"/>
              <a:cs typeface="Roboto Slab"/>
              <a:sym typeface="Roboto Slab"/>
            </a:endParaRPr>
          </a:p>
          <a:p>
            <a:pPr marL="0" lvl="0" indent="0" algn="l" rtl="0">
              <a:spcBef>
                <a:spcPts val="0"/>
              </a:spcBef>
              <a:spcAft>
                <a:spcPts val="0"/>
              </a:spcAft>
              <a:buNone/>
            </a:pPr>
            <a:endParaRPr sz="1800" b="1">
              <a:solidFill>
                <a:schemeClr val="dk1"/>
              </a:solidFill>
              <a:latin typeface="Roboto Slab"/>
              <a:ea typeface="Roboto Slab"/>
              <a:cs typeface="Roboto Slab"/>
              <a:sym typeface="Roboto Slab"/>
            </a:endParaRPr>
          </a:p>
        </p:txBody>
      </p:sp>
      <p:sp>
        <p:nvSpPr>
          <p:cNvPr id="122" name="Google Shape;122;p21"/>
          <p:cNvSpPr txBox="1"/>
          <p:nvPr/>
        </p:nvSpPr>
        <p:spPr>
          <a:xfrm>
            <a:off x="0" y="5944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Roboto"/>
                <a:ea typeface="Roboto"/>
                <a:cs typeface="Roboto"/>
                <a:sym typeface="Roboto"/>
              </a:rPr>
              <a:t>Based on a random sample of 1000 tweets from </a:t>
            </a:r>
            <a:endParaRPr sz="800" i="1">
              <a:solidFill>
                <a:schemeClr val="dk1"/>
              </a:solidFill>
              <a:latin typeface="Roboto"/>
              <a:ea typeface="Roboto"/>
              <a:cs typeface="Roboto"/>
              <a:sym typeface="Roboto"/>
            </a:endParaRPr>
          </a:p>
          <a:p>
            <a:pPr marL="0" lvl="0" indent="0" algn="l" rtl="0">
              <a:spcBef>
                <a:spcPts val="0"/>
              </a:spcBef>
              <a:spcAft>
                <a:spcPts val="0"/>
              </a:spcAft>
              <a:buNone/>
            </a:pPr>
            <a:r>
              <a:rPr lang="en" sz="800" i="1">
                <a:solidFill>
                  <a:schemeClr val="dk1"/>
                </a:solidFill>
                <a:latin typeface="Roboto"/>
                <a:ea typeface="Roboto"/>
                <a:cs typeface="Roboto"/>
                <a:sym typeface="Roboto"/>
              </a:rPr>
              <a:t>August 15th</a:t>
            </a:r>
            <a:endParaRPr sz="800" i="1">
              <a:solidFill>
                <a:schemeClr val="dk1"/>
              </a:solidFill>
              <a:latin typeface="Roboto"/>
              <a:ea typeface="Roboto"/>
              <a:cs typeface="Roboto"/>
              <a:sym typeface="Roboto"/>
            </a:endParaRPr>
          </a:p>
        </p:txBody>
      </p:sp>
      <p:sp>
        <p:nvSpPr>
          <p:cNvPr id="123" name="Google Shape;123;p21"/>
          <p:cNvSpPr txBox="1"/>
          <p:nvPr/>
        </p:nvSpPr>
        <p:spPr>
          <a:xfrm>
            <a:off x="32975" y="1534425"/>
            <a:ext cx="2062200" cy="3609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Roboto Slab"/>
                <a:ea typeface="Roboto Slab"/>
                <a:cs typeface="Roboto Slab"/>
                <a:sym typeface="Roboto Slab"/>
              </a:rPr>
              <a:t>Insight</a:t>
            </a:r>
            <a:endParaRPr sz="11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300">
              <a:solidFill>
                <a:schemeClr val="dk1"/>
              </a:solidFill>
              <a:latin typeface="Roboto Slab"/>
              <a:ea typeface="Roboto Slab"/>
              <a:cs typeface="Roboto Slab"/>
              <a:sym typeface="Roboto Slab"/>
            </a:endParaRPr>
          </a:p>
          <a:p>
            <a:pPr marL="0" lvl="0" indent="0" algn="ctr" rtl="0">
              <a:spcBef>
                <a:spcPts val="0"/>
              </a:spcBef>
              <a:spcAft>
                <a:spcPts val="0"/>
              </a:spcAft>
              <a:buNone/>
            </a:pPr>
            <a:endParaRPr sz="1200">
              <a:solidFill>
                <a:schemeClr val="dk1"/>
              </a:solidFill>
              <a:latin typeface="Roboto Slab"/>
              <a:ea typeface="Roboto Slab"/>
              <a:cs typeface="Roboto Slab"/>
              <a:sym typeface="Roboto Slab"/>
            </a:endParaRPr>
          </a:p>
          <a:p>
            <a:pPr marL="0" lvl="0" indent="0" algn="ctr" rtl="0">
              <a:spcBef>
                <a:spcPts val="0"/>
              </a:spcBef>
              <a:spcAft>
                <a:spcPts val="0"/>
              </a:spcAft>
              <a:buNone/>
            </a:pPr>
            <a:r>
              <a:rPr lang="en" sz="1000">
                <a:solidFill>
                  <a:schemeClr val="dk1"/>
                </a:solidFill>
                <a:latin typeface="Roboto Slab"/>
                <a:ea typeface="Roboto Slab"/>
                <a:cs typeface="Roboto Slab"/>
                <a:sym typeface="Roboto Slab"/>
              </a:rPr>
              <a:t>Numeric Summary (Clusters)</a:t>
            </a:r>
            <a:endParaRPr sz="1000">
              <a:solidFill>
                <a:schemeClr val="dk1"/>
              </a:solidFill>
              <a:latin typeface="Roboto Slab"/>
              <a:ea typeface="Roboto Slab"/>
              <a:cs typeface="Roboto Slab"/>
              <a:sym typeface="Roboto Slab"/>
            </a:endParaRPr>
          </a:p>
        </p:txBody>
      </p:sp>
      <p:grpSp>
        <p:nvGrpSpPr>
          <p:cNvPr id="124" name="Google Shape;124;p21"/>
          <p:cNvGrpSpPr/>
          <p:nvPr/>
        </p:nvGrpSpPr>
        <p:grpSpPr>
          <a:xfrm>
            <a:off x="3821906" y="57975"/>
            <a:ext cx="5280625" cy="1446004"/>
            <a:chOff x="3312225" y="96025"/>
            <a:chExt cx="4466400" cy="1629300"/>
          </a:xfrm>
        </p:grpSpPr>
        <p:sp>
          <p:nvSpPr>
            <p:cNvPr id="125" name="Google Shape;125;p21"/>
            <p:cNvSpPr txBox="1"/>
            <p:nvPr/>
          </p:nvSpPr>
          <p:spPr>
            <a:xfrm>
              <a:off x="3312225" y="96025"/>
              <a:ext cx="4466400" cy="433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1828800" lvl="0" indent="0" algn="l" rtl="0">
                <a:spcBef>
                  <a:spcPts val="0"/>
                </a:spcBef>
                <a:spcAft>
                  <a:spcPts val="0"/>
                </a:spcAft>
                <a:buNone/>
              </a:pPr>
              <a:r>
                <a:rPr lang="en" sz="1300">
                  <a:solidFill>
                    <a:schemeClr val="dk1"/>
                  </a:solidFill>
                  <a:latin typeface="Roboto Slab"/>
                  <a:ea typeface="Roboto Slab"/>
                  <a:cs typeface="Roboto Slab"/>
                  <a:sym typeface="Roboto Slab"/>
                </a:rPr>
                <a:t>  Explanation</a:t>
              </a:r>
              <a:endParaRPr sz="1300">
                <a:solidFill>
                  <a:schemeClr val="dk1"/>
                </a:solidFill>
                <a:latin typeface="Roboto Slab"/>
                <a:ea typeface="Roboto Slab"/>
                <a:cs typeface="Roboto Slab"/>
                <a:sym typeface="Roboto Slab"/>
              </a:endParaRPr>
            </a:p>
          </p:txBody>
        </p:sp>
        <p:sp>
          <p:nvSpPr>
            <p:cNvPr id="126" name="Google Shape;126;p21"/>
            <p:cNvSpPr txBox="1"/>
            <p:nvPr/>
          </p:nvSpPr>
          <p:spPr>
            <a:xfrm>
              <a:off x="3312225" y="480925"/>
              <a:ext cx="4466400" cy="124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The MDS plot showcases a sample of 1000 different tweets from August 2015, and how they relate in based on term frequencies and inverse document frequencies, with the MDS plot being based on the transpose of the Term-Frequency Inverse Document Frequency Matrix of the 1000 sample documents and their corresponding terms.</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600">
                <a:solidFill>
                  <a:schemeClr val="dk1"/>
                </a:solidFill>
                <a:latin typeface="Roboto Slab"/>
                <a:ea typeface="Roboto Slab"/>
                <a:cs typeface="Roboto Slab"/>
                <a:sym typeface="Roboto Slab"/>
              </a:endParaRPr>
            </a:p>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Proximity of the points (Tweet documents) indicate their similarity. Documents in closer proximity to one another share similar term frequencies and inverse document frequencies, while documents far away from each other indicate different term distributions</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600">
                <a:solidFill>
                  <a:schemeClr val="dk1"/>
                </a:solidFill>
                <a:latin typeface="Roboto Slab"/>
                <a:ea typeface="Roboto Slab"/>
                <a:cs typeface="Roboto Slab"/>
                <a:sym typeface="Roboto Slab"/>
              </a:endParaRPr>
            </a:p>
            <a:p>
              <a:pPr marL="457200" lvl="0" indent="-266700" algn="l" rtl="0">
                <a:spcBef>
                  <a:spcPts val="0"/>
                </a:spcBef>
                <a:spcAft>
                  <a:spcPts val="0"/>
                </a:spcAft>
                <a:buClr>
                  <a:schemeClr val="dk1"/>
                </a:buClr>
                <a:buSzPts val="600"/>
                <a:buFont typeface="Roboto Slab"/>
                <a:buChar char="●"/>
              </a:pPr>
              <a:r>
                <a:rPr lang="en" sz="600">
                  <a:solidFill>
                    <a:schemeClr val="dk1"/>
                  </a:solidFill>
                  <a:latin typeface="Roboto Slab"/>
                  <a:ea typeface="Roboto Slab"/>
                  <a:cs typeface="Roboto Slab"/>
                  <a:sym typeface="Roboto Slab"/>
                </a:rPr>
                <a:t>Data point labels correspond to the first 4 digits of the twitter user ID’s associated with each tweet posted</a:t>
              </a:r>
              <a:endParaRPr sz="600">
                <a:solidFill>
                  <a:schemeClr val="dk1"/>
                </a:solidFill>
                <a:latin typeface="Roboto Slab"/>
                <a:ea typeface="Roboto Slab"/>
                <a:cs typeface="Roboto Slab"/>
                <a:sym typeface="Roboto Slab"/>
              </a:endParaRPr>
            </a:p>
            <a:p>
              <a:pPr marL="0" lvl="0" indent="0" algn="l" rtl="0">
                <a:spcBef>
                  <a:spcPts val="0"/>
                </a:spcBef>
                <a:spcAft>
                  <a:spcPts val="0"/>
                </a:spcAft>
                <a:buNone/>
              </a:pPr>
              <a:endParaRPr sz="900">
                <a:solidFill>
                  <a:schemeClr val="dk1"/>
                </a:solidFill>
                <a:latin typeface="Roboto Slab"/>
                <a:ea typeface="Roboto Slab"/>
                <a:cs typeface="Roboto Slab"/>
                <a:sym typeface="Roboto Slab"/>
              </a:endParaRPr>
            </a:p>
          </p:txBody>
        </p:sp>
      </p:grpSp>
      <p:grpSp>
        <p:nvGrpSpPr>
          <p:cNvPr id="127" name="Google Shape;127;p21"/>
          <p:cNvGrpSpPr/>
          <p:nvPr/>
        </p:nvGrpSpPr>
        <p:grpSpPr>
          <a:xfrm>
            <a:off x="2148494" y="1536353"/>
            <a:ext cx="6954225" cy="3528377"/>
            <a:chOff x="2095175" y="1535976"/>
            <a:chExt cx="7080974" cy="3584656"/>
          </a:xfrm>
        </p:grpSpPr>
        <p:pic>
          <p:nvPicPr>
            <p:cNvPr id="128" name="Google Shape;128;p21"/>
            <p:cNvPicPr preferRelativeResize="0"/>
            <p:nvPr/>
          </p:nvPicPr>
          <p:blipFill rotWithShape="1">
            <a:blip r:embed="rId3" cstate="screen">
              <a:alphaModFix/>
              <a:extLst>
                <a:ext uri="{28A0092B-C50C-407E-A947-70E740481C1C}">
                  <a14:useLocalDpi xmlns:a14="http://schemas.microsoft.com/office/drawing/2010/main"/>
                </a:ext>
              </a:extLst>
            </a:blip>
            <a:srcRect l="2524" b="8240"/>
            <a:stretch/>
          </p:blipFill>
          <p:spPr>
            <a:xfrm>
              <a:off x="2095175" y="1557213"/>
              <a:ext cx="7080974" cy="3563419"/>
            </a:xfrm>
            <a:prstGeom prst="rect">
              <a:avLst/>
            </a:prstGeom>
            <a:noFill/>
            <a:ln w="38100" cap="flat" cmpd="sng">
              <a:solidFill>
                <a:schemeClr val="accent1"/>
              </a:solidFill>
              <a:prstDash val="solid"/>
              <a:round/>
              <a:headEnd type="none" w="sm" len="sm"/>
              <a:tailEnd type="none" w="sm" len="sm"/>
            </a:ln>
          </p:spPr>
        </p:pic>
        <p:sp>
          <p:nvSpPr>
            <p:cNvPr id="129" name="Google Shape;129;p21"/>
            <p:cNvSpPr txBox="1"/>
            <p:nvPr/>
          </p:nvSpPr>
          <p:spPr>
            <a:xfrm>
              <a:off x="2921377" y="1535976"/>
              <a:ext cx="5166600" cy="28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dirty="0">
                  <a:latin typeface="Roboto Slab"/>
                  <a:ea typeface="Roboto Slab"/>
                  <a:cs typeface="Roboto Slab"/>
                  <a:sym typeface="Roboto Slab"/>
                </a:rPr>
                <a:t>MDS Plot of Charlottesville Tweets (Aug 2015)</a:t>
              </a:r>
              <a:endParaRPr sz="1800" i="1" dirty="0">
                <a:latin typeface="Roboto Slab"/>
                <a:ea typeface="Roboto Slab"/>
                <a:cs typeface="Roboto Slab"/>
                <a:sym typeface="Roboto Slab"/>
              </a:endParaRPr>
            </a:p>
          </p:txBody>
        </p:sp>
      </p:grpSp>
      <p:sp>
        <p:nvSpPr>
          <p:cNvPr id="130" name="Google Shape;130;p21"/>
          <p:cNvSpPr/>
          <p:nvPr/>
        </p:nvSpPr>
        <p:spPr>
          <a:xfrm>
            <a:off x="32975" y="1854000"/>
            <a:ext cx="2062200" cy="1446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Roboto Slab"/>
                <a:ea typeface="Roboto Slab"/>
                <a:cs typeface="Roboto Slab"/>
                <a:sym typeface="Roboto Slab"/>
              </a:rPr>
              <a:t>Based on the plot, it appears that a decent portion of the 1000 sample Tweets (Documents) surrounding Charlottesville, August 2015 share similar text content, with cluster 3 containing majority of the Tweet documents, and the tweet documents within cluster 3 being in significantly close proximity to each other, indicating similar text distributions</a:t>
            </a:r>
            <a:endParaRPr sz="800">
              <a:solidFill>
                <a:schemeClr val="dk1"/>
              </a:solidFill>
              <a:latin typeface="Roboto Slab"/>
              <a:ea typeface="Roboto Slab"/>
              <a:cs typeface="Roboto Slab"/>
              <a:sym typeface="Roboto Slab"/>
            </a:endParaRPr>
          </a:p>
        </p:txBody>
      </p:sp>
      <p:sp>
        <p:nvSpPr>
          <p:cNvPr id="131" name="Google Shape;131;p21"/>
          <p:cNvSpPr/>
          <p:nvPr/>
        </p:nvSpPr>
        <p:spPr>
          <a:xfrm>
            <a:off x="32975" y="3674625"/>
            <a:ext cx="2062200" cy="1446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1: 4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2: 5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3: 982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4: 5 Tweets Documents</a:t>
            </a: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0" lvl="0" indent="0" algn="l" rtl="0">
              <a:lnSpc>
                <a:spcPct val="50000"/>
              </a:lnSpc>
              <a:spcBef>
                <a:spcPts val="0"/>
              </a:spcBef>
              <a:spcAft>
                <a:spcPts val="0"/>
              </a:spcAft>
              <a:buNone/>
            </a:pPr>
            <a:endParaRPr sz="700">
              <a:solidFill>
                <a:schemeClr val="dk1"/>
              </a:solidFill>
              <a:latin typeface="Roboto Slab"/>
              <a:ea typeface="Roboto Slab"/>
              <a:cs typeface="Roboto Slab"/>
              <a:sym typeface="Roboto Slab"/>
            </a:endParaRPr>
          </a:p>
          <a:p>
            <a:pPr marL="457200" lvl="0" indent="-273050" algn="l" rtl="0">
              <a:lnSpc>
                <a:spcPct val="50000"/>
              </a:lnSpc>
              <a:spcBef>
                <a:spcPts val="0"/>
              </a:spcBef>
              <a:spcAft>
                <a:spcPts val="0"/>
              </a:spcAft>
              <a:buClr>
                <a:schemeClr val="dk1"/>
              </a:buClr>
              <a:buSzPts val="700"/>
              <a:buFont typeface="Roboto Slab"/>
              <a:buChar char="●"/>
            </a:pPr>
            <a:r>
              <a:rPr lang="en" sz="700">
                <a:solidFill>
                  <a:schemeClr val="dk1"/>
                </a:solidFill>
                <a:latin typeface="Roboto Slab"/>
                <a:ea typeface="Roboto Slab"/>
                <a:cs typeface="Roboto Slab"/>
                <a:sym typeface="Roboto Slab"/>
              </a:rPr>
              <a:t>Cluster 5:  4 Tweets Documents</a:t>
            </a:r>
            <a:endParaRPr sz="700">
              <a:solidFill>
                <a:schemeClr val="dk1"/>
              </a:solidFill>
              <a:latin typeface="Roboto Slab"/>
              <a:ea typeface="Roboto Slab"/>
              <a:cs typeface="Roboto Slab"/>
              <a:sym typeface="Roboto Slab"/>
            </a:endParaRPr>
          </a:p>
        </p:txBody>
      </p:sp>
      <p:grpSp>
        <p:nvGrpSpPr>
          <p:cNvPr id="132" name="Google Shape;132;p21"/>
          <p:cNvGrpSpPr/>
          <p:nvPr/>
        </p:nvGrpSpPr>
        <p:grpSpPr>
          <a:xfrm>
            <a:off x="1052551" y="842009"/>
            <a:ext cx="2743772" cy="677240"/>
            <a:chOff x="1725" y="956175"/>
            <a:chExt cx="2626625" cy="563100"/>
          </a:xfrm>
        </p:grpSpPr>
        <p:sp>
          <p:nvSpPr>
            <p:cNvPr id="133" name="Google Shape;133;p21"/>
            <p:cNvSpPr/>
            <p:nvPr/>
          </p:nvSpPr>
          <p:spPr>
            <a:xfrm>
              <a:off x="1725" y="956175"/>
              <a:ext cx="2626500" cy="5631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Roboto Slab"/>
                  <a:ea typeface="Roboto Slab"/>
                  <a:cs typeface="Roboto Slab"/>
                  <a:sym typeface="Roboto Slab"/>
                </a:rPr>
                <a:t>MDS stress value: 0.74924925</a:t>
              </a:r>
              <a:endParaRPr sz="800">
                <a:solidFill>
                  <a:schemeClr val="dk1"/>
                </a:solidFill>
                <a:latin typeface="Roboto Slab"/>
                <a:ea typeface="Roboto Slab"/>
                <a:cs typeface="Roboto Slab"/>
                <a:sym typeface="Roboto Slab"/>
              </a:endParaRPr>
            </a:p>
          </p:txBody>
        </p:sp>
        <p:sp>
          <p:nvSpPr>
            <p:cNvPr id="134" name="Google Shape;134;p21"/>
            <p:cNvSpPr/>
            <p:nvPr/>
          </p:nvSpPr>
          <p:spPr>
            <a:xfrm>
              <a:off x="17750" y="1207250"/>
              <a:ext cx="2610600" cy="2970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dk1"/>
                  </a:solidFill>
                  <a:latin typeface="Roboto Slab"/>
                  <a:ea typeface="Roboto Slab"/>
                  <a:cs typeface="Roboto Slab"/>
                  <a:sym typeface="Roboto Slab"/>
                </a:rPr>
                <a:t>This rather high stress value for the MDS indicates that plot may not able to accurately represent the pairwise distances between all the original points in the 2 dimensions.</a:t>
              </a:r>
              <a:endParaRPr sz="600">
                <a:solidFill>
                  <a:schemeClr val="dk1"/>
                </a:solidFill>
                <a:latin typeface="Roboto Slab"/>
                <a:ea typeface="Roboto Slab"/>
                <a:cs typeface="Roboto Slab"/>
                <a:sym typeface="Roboto Slab"/>
              </a:endParaRPr>
            </a:p>
          </p:txBody>
        </p:sp>
      </p:gr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841</Words>
  <Application>Microsoft Office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Roboto Slab</vt:lpstr>
      <vt:lpstr>Albert Sans Medium</vt:lpstr>
      <vt:lpstr>Roboto</vt:lpstr>
      <vt:lpstr>Albert Sans</vt:lpstr>
      <vt:lpstr>Marina</vt:lpstr>
      <vt:lpstr>Group 11 Charlottesville Tweets</vt:lpstr>
      <vt:lpstr>Context</vt:lpstr>
      <vt:lpstr>Q1: Qualitative thoughts</vt:lpstr>
      <vt:lpstr>Data</vt:lpstr>
      <vt:lpstr>Q2: Charlottesville Tweets Data Set</vt:lpstr>
      <vt:lpstr>Data Summaries</vt:lpstr>
      <vt:lpstr>PowerPoint Presentation</vt:lpstr>
      <vt:lpstr>PowerPoint Presentation</vt:lpstr>
      <vt:lpstr>PowerPoint Presentation</vt:lpstr>
      <vt:lpstr>Qualitative Thoughts</vt:lpstr>
      <vt:lpstr>Q3: Qualitative thoughts</vt:lpstr>
      <vt:lpstr>Conclusion</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Rohan Ravulapalli</cp:lastModifiedBy>
  <cp:revision>2</cp:revision>
  <dcterms:modified xsi:type="dcterms:W3CDTF">2024-09-07T19:38:33Z</dcterms:modified>
</cp:coreProperties>
</file>